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19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40" r:id="rId10"/>
    <p:sldId id="341" r:id="rId11"/>
    <p:sldId id="343" r:id="rId12"/>
    <p:sldId id="344" r:id="rId13"/>
    <p:sldId id="345" r:id="rId14"/>
    <p:sldId id="346" r:id="rId15"/>
    <p:sldId id="327" r:id="rId16"/>
    <p:sldId id="347" r:id="rId17"/>
    <p:sldId id="348" r:id="rId18"/>
    <p:sldId id="349" r:id="rId19"/>
    <p:sldId id="350" r:id="rId20"/>
    <p:sldId id="351" r:id="rId21"/>
    <p:sldId id="352" r:id="rId22"/>
    <p:sldId id="32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4BB0A29-67C2-4A16-9C2D-9F7996678C65}">
          <p14:sldIdLst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40"/>
            <p14:sldId id="341"/>
            <p14:sldId id="343"/>
            <p14:sldId id="344"/>
            <p14:sldId id="345"/>
            <p14:sldId id="346"/>
            <p14:sldId id="327"/>
            <p14:sldId id="347"/>
            <p14:sldId id="348"/>
            <p14:sldId id="349"/>
            <p14:sldId id="350"/>
            <p14:sldId id="351"/>
            <p14:sldId id="352"/>
            <p14:sldId id="328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1749138127@qq.com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9" autoAdjust="0"/>
    <p:restoredTop sz="98092" autoAdjust="0"/>
  </p:normalViewPr>
  <p:slideViewPr>
    <p:cSldViewPr snapToGrid="0">
      <p:cViewPr>
        <p:scale>
          <a:sx n="66" d="100"/>
          <a:sy n="66" d="100"/>
        </p:scale>
        <p:origin x="-708" y="-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A9009-39B3-433A-9B28-C38181C9DCAE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1F231-2521-4FE9-AEA1-54B312383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05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大家好，我们本次报告的主体是软体机器人</a:t>
            </a: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/>
              <a:t>Introduction to Optoelectronics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Soft Robot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F8BA-AFB3-4319-BDD1-610FD62D96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49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/>
              <a:t>Introduction to Optoelectronics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Soft Robot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F8BA-AFB3-4319-BDD1-610FD62D968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5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四个部分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/>
              <a:t>Introduction to Optoelectronics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Soft Robot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F8BA-AFB3-4319-BDD1-610FD62D96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0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/>
              <a:t>Introduction to Optoelectronics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Soft Robot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F8BA-AFB3-4319-BDD1-610FD62D96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56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5CAD9-A876-4375-84A2-7E50D0FB85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2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5CAD9-A876-4375-84A2-7E50D0FB85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28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5CAD9-A876-4375-84A2-7E50D0FB85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2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5CAD9-A876-4375-84A2-7E50D0FB85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228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/>
              <a:t>Introduction to Optoelectronics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Soft Robot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F8BA-AFB3-4319-BDD1-610FD62D96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56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smtClean="0"/>
              <a:t>Introduction to Optoelectronics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Soft Robot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8F8BA-AFB3-4319-BDD1-610FD62D96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5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8ADD403-DAB7-44D3-81DA-FE63491B9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15DBF18C-6305-4CE2-B7C5-9ADA13A7F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635F0B2-B4AF-4440-9AB1-9C629E00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E4086EA-8E40-4073-8236-DED4A1A77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99178B-3F86-4712-99F5-48B34B3EB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16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528C3A3-BD6E-4E09-ADB2-E17A0325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FAEF575-A666-453C-B37B-225669205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4C1B522-131D-4DF9-A2B6-B144F8B4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060DCF7-76D8-4874-B8C5-088AFA2C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249607E-B170-47D0-BF16-C406FD9D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7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E9F0EF8C-2CDB-4900-9EEE-16438042B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B6DA00D-18EE-4476-9275-A96C3ED1E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453691A-FBD1-4A9C-B558-D954EC38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9C61E25-D01D-43E3-8CAF-059CEDCA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0C89FA9-B334-4F33-8370-664B3435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85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8E5878C-3B64-416E-ABE3-8141951D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2BE2031-953F-46A0-932E-0A8EB18A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22D2556-FB39-415B-9157-AB773489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767D6E8-79B3-4453-AD0D-669B9D70E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4616F01-B983-445E-A7A0-36F0D78C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947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4192CA2-D64D-4A39-A85D-855EC462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B6785DB-A41F-4C8A-A9B6-E0AB6E99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4E28514-F1D1-45C1-880B-D7DBAE397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6021388-939F-47BF-BB2D-199A5760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C4F016F-EE59-4D14-9883-E8D6BCFC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2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A6C92B-E587-42F4-8C10-D76CEC86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D1BA02C-D5C0-461D-B70E-72A218614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47294BB-0CB9-4D12-8007-874685084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A9AA561-5355-426B-8428-45AE6AD7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845C3A-A1AB-4B14-9DA0-8888E2F0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F6BD58D-72A5-4480-BDA2-9E1F47DD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00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77ACBA7-2AAD-4C64-87B6-19979F1F4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5D238A5-139D-4DAA-AA7D-4A2A9F9F9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92501647-68DF-4656-8E74-AA382C7F4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1AA6EF87-0184-4369-B8B2-EFF395979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FF5DED30-FDBF-4554-9F43-6269280A6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8643BB05-0776-423E-A40E-51305138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6030E92-151B-4FE5-A12A-F35D5977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656EABFD-4E44-4860-A163-A49B436D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27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63306A8-67D7-486E-B51E-E06B540D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E54C3A1-7B22-4999-88D8-B13801BD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7A1F764-ABD8-41DD-B419-B0F62B6C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99C38F5A-F429-4070-B42B-30507CB9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28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D03F224C-929F-4121-8E99-8FA81D2A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080A5BF1-10B4-4FF9-8411-A858A137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B1CCF8A-8EF7-4DAB-9D3E-641E835D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660C1E-BB9F-4F18-8E40-40C9B821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6A5B6BA-D590-4980-90C6-669386FA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0DAF7B3-10C7-4D2A-A2A1-C99BA486E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B076245-D71F-45C0-9ECC-D809699F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3AD86EE3-140A-427C-AF15-77EDFAA7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36E0965-8811-4A40-87B7-23542AC1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06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4BA6D44-D9C9-4130-9E22-CDDC511A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3953626F-D054-4DA1-A316-31C48C983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14676F9-6E17-45AD-AEF9-A9B82BF45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4C4BFAA-B32F-4443-A885-A20DC5D8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E4975A8-BFD0-4B2C-B53A-E322970A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674FF28-4348-48F7-B0FB-233C5AF2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1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FB9BBCEC-1D35-4D48-B966-DBEBC3BE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3399D66-5A69-4B5E-A8C7-FCF5E1B75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2326487-6177-40A3-891E-4547DD67C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DDAAFFF-771D-4CD5-8D81-0032B514F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C19670A-8C4B-4EFB-BDD0-EAA2E0BF9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22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73"/>
            <a:ext cx="12192000" cy="68496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7952829" cy="6858000"/>
          </a:xfrm>
          <a:custGeom>
            <a:avLst/>
            <a:gdLst>
              <a:gd name="connsiteX0" fmla="*/ 0 w 2844801"/>
              <a:gd name="connsiteY0" fmla="*/ 0 h 5143500"/>
              <a:gd name="connsiteX1" fmla="*/ 2844801 w 2844801"/>
              <a:gd name="connsiteY1" fmla="*/ 0 h 5143500"/>
              <a:gd name="connsiteX2" fmla="*/ 2844801 w 2844801"/>
              <a:gd name="connsiteY2" fmla="*/ 5143500 h 5143500"/>
              <a:gd name="connsiteX3" fmla="*/ 0 w 2844801"/>
              <a:gd name="connsiteY3" fmla="*/ 5143500 h 5143500"/>
              <a:gd name="connsiteX4" fmla="*/ 0 w 2844801"/>
              <a:gd name="connsiteY4" fmla="*/ 0 h 5143500"/>
              <a:gd name="connsiteX0" fmla="*/ 0 w 4724401"/>
              <a:gd name="connsiteY0" fmla="*/ 0 h 5143500"/>
              <a:gd name="connsiteX1" fmla="*/ 2844801 w 4724401"/>
              <a:gd name="connsiteY1" fmla="*/ 0 h 5143500"/>
              <a:gd name="connsiteX2" fmla="*/ 4724401 w 4724401"/>
              <a:gd name="connsiteY2" fmla="*/ 5143500 h 5143500"/>
              <a:gd name="connsiteX3" fmla="*/ 0 w 4724401"/>
              <a:gd name="connsiteY3" fmla="*/ 5143500 h 5143500"/>
              <a:gd name="connsiteX4" fmla="*/ 0 w 4724401"/>
              <a:gd name="connsiteY4" fmla="*/ 0 h 5143500"/>
              <a:gd name="connsiteX0" fmla="*/ 0 w 4724401"/>
              <a:gd name="connsiteY0" fmla="*/ 10160 h 5153660"/>
              <a:gd name="connsiteX1" fmla="*/ 1259841 w 4724401"/>
              <a:gd name="connsiteY1" fmla="*/ 0 h 5153660"/>
              <a:gd name="connsiteX2" fmla="*/ 4724401 w 4724401"/>
              <a:gd name="connsiteY2" fmla="*/ 5153660 h 5153660"/>
              <a:gd name="connsiteX3" fmla="*/ 0 w 4724401"/>
              <a:gd name="connsiteY3" fmla="*/ 5153660 h 5153660"/>
              <a:gd name="connsiteX4" fmla="*/ 0 w 4724401"/>
              <a:gd name="connsiteY4" fmla="*/ 10160 h 5153660"/>
              <a:gd name="connsiteX0" fmla="*/ 0 w 4724401"/>
              <a:gd name="connsiteY0" fmla="*/ 0 h 5143500"/>
              <a:gd name="connsiteX1" fmla="*/ 1605281 w 4724401"/>
              <a:gd name="connsiteY1" fmla="*/ 0 h 5143500"/>
              <a:gd name="connsiteX2" fmla="*/ 4724401 w 4724401"/>
              <a:gd name="connsiteY2" fmla="*/ 5143500 h 5143500"/>
              <a:gd name="connsiteX3" fmla="*/ 0 w 4724401"/>
              <a:gd name="connsiteY3" fmla="*/ 5143500 h 5143500"/>
              <a:gd name="connsiteX4" fmla="*/ 0 w 4724401"/>
              <a:gd name="connsiteY4" fmla="*/ 0 h 5143500"/>
              <a:gd name="connsiteX0" fmla="*/ 0 w 5006192"/>
              <a:gd name="connsiteY0" fmla="*/ 0 h 5143500"/>
              <a:gd name="connsiteX1" fmla="*/ 1605281 w 5006192"/>
              <a:gd name="connsiteY1" fmla="*/ 0 h 5143500"/>
              <a:gd name="connsiteX2" fmla="*/ 5006192 w 5006192"/>
              <a:gd name="connsiteY2" fmla="*/ 5132989 h 5143500"/>
              <a:gd name="connsiteX3" fmla="*/ 0 w 5006192"/>
              <a:gd name="connsiteY3" fmla="*/ 5143500 h 5143500"/>
              <a:gd name="connsiteX4" fmla="*/ 0 w 5006192"/>
              <a:gd name="connsiteY4" fmla="*/ 0 h 5143500"/>
              <a:gd name="connsiteX0" fmla="*/ 0 w 5006192"/>
              <a:gd name="connsiteY0" fmla="*/ 0 h 5143500"/>
              <a:gd name="connsiteX1" fmla="*/ 1605281 w 5006192"/>
              <a:gd name="connsiteY1" fmla="*/ 0 h 5143500"/>
              <a:gd name="connsiteX2" fmla="*/ 5006192 w 5006192"/>
              <a:gd name="connsiteY2" fmla="*/ 5143500 h 5143500"/>
              <a:gd name="connsiteX3" fmla="*/ 0 w 5006192"/>
              <a:gd name="connsiteY3" fmla="*/ 5143500 h 5143500"/>
              <a:gd name="connsiteX4" fmla="*/ 0 w 5006192"/>
              <a:gd name="connsiteY4" fmla="*/ 0 h 5143500"/>
              <a:gd name="connsiteX0" fmla="*/ 0 w 4997386"/>
              <a:gd name="connsiteY0" fmla="*/ 0 h 5143500"/>
              <a:gd name="connsiteX1" fmla="*/ 1605281 w 4997386"/>
              <a:gd name="connsiteY1" fmla="*/ 0 h 5143500"/>
              <a:gd name="connsiteX2" fmla="*/ 4997386 w 4997386"/>
              <a:gd name="connsiteY2" fmla="*/ 5143500 h 5143500"/>
              <a:gd name="connsiteX3" fmla="*/ 0 w 4997386"/>
              <a:gd name="connsiteY3" fmla="*/ 5143500 h 5143500"/>
              <a:gd name="connsiteX4" fmla="*/ 0 w 499738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7386" h="5143500">
                <a:moveTo>
                  <a:pt x="0" y="0"/>
                </a:moveTo>
                <a:lnTo>
                  <a:pt x="1605281" y="0"/>
                </a:lnTo>
                <a:lnTo>
                  <a:pt x="499738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5">
            <a:extLst>
              <a:ext uri="{FF2B5EF4-FFF2-40B4-BE49-F238E27FC236}">
                <a16:creationId xmlns:a16="http://schemas.microsoft.com/office/drawing/2014/main" xmlns="" id="{1EB135B1-7C29-4F1A-AB21-C8700357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59" y="351137"/>
            <a:ext cx="4217198" cy="562293"/>
          </a:xfrm>
          <a:prstGeom prst="rect">
            <a:avLst/>
          </a:prstGeom>
        </p:spPr>
      </p:pic>
      <p:sp>
        <p:nvSpPr>
          <p:cNvPr id="9" name="箭头: 五边形 20">
            <a:extLst>
              <a:ext uri="{FF2B5EF4-FFF2-40B4-BE49-F238E27FC236}">
                <a16:creationId xmlns:a16="http://schemas.microsoft.com/office/drawing/2014/main" xmlns="" id="{5131FCE6-FBF9-4D4D-9926-96FF6B9BEA53}"/>
              </a:ext>
            </a:extLst>
          </p:cNvPr>
          <p:cNvSpPr/>
          <p:nvPr/>
        </p:nvSpPr>
        <p:spPr>
          <a:xfrm rot="5400000">
            <a:off x="-51547" y="346230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形 9">
            <a:extLst>
              <a:ext uri="{FF2B5EF4-FFF2-40B4-BE49-F238E27FC236}">
                <a16:creationId xmlns:a16="http://schemas.microsoft.com/office/drawing/2014/main" xmlns="" id="{CD48BD1B-6EF0-4E68-8AAF-3994B9C5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9" y="273523"/>
            <a:ext cx="489848" cy="71752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70156" y="2147749"/>
            <a:ext cx="7057616" cy="1371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600" b="1" dirty="0" smtClean="0">
                <a:solidFill>
                  <a:schemeClr val="bg1"/>
                </a:solidFill>
                <a:cs typeface="+mn-ea"/>
                <a:sym typeface="+mn-lt"/>
              </a:rPr>
              <a:t>DOA </a:t>
            </a:r>
            <a:r>
              <a:rPr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Estimation</a:t>
            </a:r>
            <a:endParaRPr lang="zh-CN" altLang="en-US" sz="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6">
            <a:extLst>
              <a:ext uri="{FF2B5EF4-FFF2-40B4-BE49-F238E27FC236}">
                <a16:creationId xmlns:a16="http://schemas.microsoft.com/office/drawing/2014/main" xmlns="" id="{C920A8D6-9492-42DE-90A9-A3C8D99CB4D5}"/>
              </a:ext>
            </a:extLst>
          </p:cNvPr>
          <p:cNvSpPr txBox="1"/>
          <p:nvPr/>
        </p:nvSpPr>
        <p:spPr>
          <a:xfrm>
            <a:off x="739629" y="3258056"/>
            <a:ext cx="542538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Background</a:t>
            </a:r>
            <a:r>
              <a:rPr lang="zh-CN" altLang="en-US" sz="2800" b="1" dirty="0" smtClean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Algorithms</a:t>
            </a:r>
            <a:r>
              <a:rPr lang="zh-CN" altLang="en-US" sz="2800" b="1" dirty="0" smtClean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Calculation</a:t>
            </a:r>
            <a:r>
              <a:rPr lang="zh-CN" altLang="en-US" sz="2800" b="1" dirty="0" smtClean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Detail</a:t>
            </a:r>
            <a:r>
              <a:rPr lang="zh-CN" altLang="en-US" sz="2800" b="1" dirty="0" smtClean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Conclusion</a:t>
            </a:r>
          </a:p>
          <a:p>
            <a:pPr lvl="0">
              <a:defRPr/>
            </a:pPr>
            <a:endParaRPr lang="en-US" altLang="zh-CN" sz="2800" b="1" dirty="0" smtClean="0">
              <a:solidFill>
                <a:schemeClr val="bg1"/>
              </a:solidFill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Wei 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Xinyuan</a:t>
            </a:r>
            <a:r>
              <a:rPr lang="zh-CN" altLang="en-US" sz="2800" b="1" dirty="0" smtClean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，</a:t>
            </a:r>
            <a:r>
              <a:rPr lang="en-US" altLang="zh-CN" sz="2800" b="1" dirty="0" smtClean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Zhang </a:t>
            </a:r>
            <a:r>
              <a:rPr lang="en-US" altLang="zh-CN" sz="2800" b="1" dirty="0" err="1" smtClean="0">
                <a:solidFill>
                  <a:schemeClr val="bg1"/>
                </a:solidFill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rPr>
              <a:t>Yiyang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348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AFD9AED9-53DD-46DC-98D9-7DEC7519C79F}"/>
              </a:ext>
            </a:extLst>
          </p:cNvPr>
          <p:cNvSpPr txBox="1"/>
          <p:nvPr/>
        </p:nvSpPr>
        <p:spPr>
          <a:xfrm>
            <a:off x="764386" y="1297366"/>
            <a:ext cx="7389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通过改变空间参数也就是</a:t>
            </a:r>
            <a:r>
              <a:rPr lang="en-US" altLang="zh-CN" sz="2000" dirty="0"/>
              <a:t>theta</a:t>
            </a:r>
            <a:r>
              <a:rPr lang="zh-CN" altLang="en-US" sz="2000" dirty="0"/>
              <a:t>，进行谱峰搜索，确定信号方向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566095F7-86B9-49B4-AF27-ABE037DD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51" y="1681756"/>
            <a:ext cx="4302744" cy="11249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72CAF915-0E0B-43FB-B929-C17BDB93E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44" y="1630171"/>
            <a:ext cx="2563606" cy="12281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532B340-D439-4C90-A14D-86938496C9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1077" y="2759982"/>
            <a:ext cx="5956914" cy="354478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9FBA5BDA-3F67-470F-8135-B597BFE170C5}"/>
              </a:ext>
            </a:extLst>
          </p:cNvPr>
          <p:cNvSpPr txBox="1"/>
          <p:nvPr/>
        </p:nvSpPr>
        <p:spPr>
          <a:xfrm>
            <a:off x="161755" y="6097984"/>
            <a:ext cx="4459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https://blog.csdn.net/qq_36583373/article/details/109333087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28B5B2"/>
                </a:solidFill>
                <a:latin typeface="Calibri" panose="020F0502020204030204" pitchFamily="34" charset="0"/>
              </a:rPr>
              <a:t>DOA Algorithms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AFD9AED9-53DD-46DC-98D9-7DEC7519C79F}"/>
              </a:ext>
            </a:extLst>
          </p:cNvPr>
          <p:cNvSpPr txBox="1"/>
          <p:nvPr/>
        </p:nvSpPr>
        <p:spPr>
          <a:xfrm>
            <a:off x="764387" y="1297366"/>
            <a:ext cx="6097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We focus on the MUSIC algorithms</a:t>
            </a:r>
            <a:endParaRPr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48065752-8318-444C-93F4-E4862ED94013}"/>
              </a:ext>
            </a:extLst>
          </p:cNvPr>
          <p:cNvSpPr txBox="1"/>
          <p:nvPr/>
        </p:nvSpPr>
        <p:spPr>
          <a:xfrm>
            <a:off x="888434" y="2171835"/>
            <a:ext cx="3806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Dec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oherence M</a:t>
            </a:r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USIC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8A3F4736-5D1C-45DE-9C25-6291E3520C18}"/>
              </a:ext>
            </a:extLst>
          </p:cNvPr>
          <p:cNvSpPr txBox="1"/>
          <p:nvPr/>
        </p:nvSpPr>
        <p:spPr>
          <a:xfrm>
            <a:off x="1224486" y="2846770"/>
            <a:ext cx="2814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解相干的</a:t>
            </a:r>
            <a:r>
              <a:rPr lang="en-US" altLang="zh-CN" sz="2000" dirty="0"/>
              <a:t>MUSIC</a:t>
            </a:r>
            <a:r>
              <a:rPr lang="zh-CN" altLang="en-US" sz="2000" dirty="0"/>
              <a:t>算法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F3EF49ED-4E81-4142-9F8B-9322569669D6}"/>
              </a:ext>
            </a:extLst>
          </p:cNvPr>
          <p:cNvSpPr txBox="1"/>
          <p:nvPr/>
        </p:nvSpPr>
        <p:spPr>
          <a:xfrm>
            <a:off x="843482" y="3398595"/>
            <a:ext cx="35761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传统算法在处理相干信号的时候</a:t>
            </a:r>
            <a:r>
              <a:rPr lang="en-US" altLang="zh-CN" sz="2000" dirty="0"/>
              <a:t>DOA</a:t>
            </a:r>
            <a:r>
              <a:rPr lang="zh-CN" altLang="en-US" sz="2000" dirty="0"/>
              <a:t>结果并不理想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561320C-890D-46E3-9405-0777C9ED1F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2890" y="1288978"/>
            <a:ext cx="5723046" cy="3581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A10FD29-CD09-42AC-BAEC-EBA9B96B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2890" y="4843839"/>
            <a:ext cx="5270794" cy="88448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D6971A84-5B9C-4430-9665-D988782F3CC3}"/>
              </a:ext>
            </a:extLst>
          </p:cNvPr>
          <p:cNvSpPr txBox="1"/>
          <p:nvPr/>
        </p:nvSpPr>
        <p:spPr>
          <a:xfrm>
            <a:off x="100227" y="6152449"/>
            <a:ext cx="4594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https://blog.csdn.net/qq_36583373/article/details/109364878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213C827-0956-441B-AA17-6D31DAC6CDFE}"/>
              </a:ext>
            </a:extLst>
          </p:cNvPr>
          <p:cNvSpPr txBox="1"/>
          <p:nvPr/>
        </p:nvSpPr>
        <p:spPr>
          <a:xfrm>
            <a:off x="7074086" y="599251"/>
            <a:ext cx="3576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前后向空间平滑算法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28B5B2"/>
                </a:solidFill>
                <a:latin typeface="Calibri" panose="020F0502020204030204" pitchFamily="34" charset="0"/>
              </a:rPr>
              <a:t>DOA Algorithms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3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AFD9AED9-53DD-46DC-98D9-7DEC7519C79F}"/>
              </a:ext>
            </a:extLst>
          </p:cNvPr>
          <p:cNvSpPr txBox="1"/>
          <p:nvPr/>
        </p:nvSpPr>
        <p:spPr>
          <a:xfrm>
            <a:off x="764387" y="1297366"/>
            <a:ext cx="6097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We focus on the MUSIC algorithms</a:t>
            </a:r>
            <a:endParaRPr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48065752-8318-444C-93F4-E4862ED94013}"/>
              </a:ext>
            </a:extLst>
          </p:cNvPr>
          <p:cNvSpPr txBox="1"/>
          <p:nvPr/>
        </p:nvSpPr>
        <p:spPr>
          <a:xfrm>
            <a:off x="888434" y="2171835"/>
            <a:ext cx="3806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Dec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oherence M</a:t>
            </a:r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USIC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8A3F4736-5D1C-45DE-9C25-6291E3520C18}"/>
              </a:ext>
            </a:extLst>
          </p:cNvPr>
          <p:cNvSpPr txBox="1"/>
          <p:nvPr/>
        </p:nvSpPr>
        <p:spPr>
          <a:xfrm>
            <a:off x="1224486" y="2846770"/>
            <a:ext cx="2814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解相干的</a:t>
            </a:r>
            <a:r>
              <a:rPr lang="en-US" altLang="zh-CN" sz="2000" dirty="0"/>
              <a:t>MUSIC</a:t>
            </a:r>
            <a:r>
              <a:rPr lang="zh-CN" altLang="en-US" sz="2000" dirty="0"/>
              <a:t>算法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F3EF49ED-4E81-4142-9F8B-9322569669D6}"/>
              </a:ext>
            </a:extLst>
          </p:cNvPr>
          <p:cNvSpPr txBox="1"/>
          <p:nvPr/>
        </p:nvSpPr>
        <p:spPr>
          <a:xfrm>
            <a:off x="888434" y="3393948"/>
            <a:ext cx="35761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传统算法在处理相干信号的时候</a:t>
            </a:r>
            <a:r>
              <a:rPr lang="en-US" altLang="zh-CN" sz="2000" dirty="0"/>
              <a:t>DOA</a:t>
            </a:r>
            <a:r>
              <a:rPr lang="zh-CN" altLang="en-US" sz="2000" dirty="0"/>
              <a:t>结果并不理想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A10FD29-CD09-42AC-BAEC-EBA9B96B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9463" y="1589733"/>
            <a:ext cx="4966169" cy="83336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D6971A84-5B9C-4430-9665-D988782F3CC3}"/>
              </a:ext>
            </a:extLst>
          </p:cNvPr>
          <p:cNvSpPr txBox="1"/>
          <p:nvPr/>
        </p:nvSpPr>
        <p:spPr>
          <a:xfrm>
            <a:off x="100227" y="6152449"/>
            <a:ext cx="4594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https://blog.csdn.net/qq_36583373/article/details/109364878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CAB7A01-F941-495A-B370-486B206B98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1851" y="2530863"/>
            <a:ext cx="2438291" cy="12261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0F6D66A-41D5-43BF-BDFE-95332AEDC9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8483" y="3491412"/>
            <a:ext cx="3147603" cy="10600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4CC72CB-EE21-43F1-AC41-F5F2116418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1851" y="4288829"/>
            <a:ext cx="2566496" cy="106007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F8B5374A-D6B0-476E-BC97-FBE122A2AB7B}"/>
              </a:ext>
            </a:extLst>
          </p:cNvPr>
          <p:cNvSpPr txBox="1"/>
          <p:nvPr/>
        </p:nvSpPr>
        <p:spPr>
          <a:xfrm>
            <a:off x="7074086" y="599251"/>
            <a:ext cx="3576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前后向空间平滑算法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28B5B2"/>
                </a:solidFill>
                <a:latin typeface="Calibri" panose="020F0502020204030204" pitchFamily="34" charset="0"/>
              </a:rPr>
              <a:t>DOA Algorithms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84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48065752-8318-444C-93F4-E4862ED94013}"/>
              </a:ext>
            </a:extLst>
          </p:cNvPr>
          <p:cNvSpPr txBox="1"/>
          <p:nvPr/>
        </p:nvSpPr>
        <p:spPr>
          <a:xfrm>
            <a:off x="6951380" y="1462088"/>
            <a:ext cx="3806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Dec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oherence M</a:t>
            </a:r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USIC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F8B5374A-D6B0-476E-BC97-FBE122A2AB7B}"/>
              </a:ext>
            </a:extLst>
          </p:cNvPr>
          <p:cNvSpPr txBox="1"/>
          <p:nvPr/>
        </p:nvSpPr>
        <p:spPr>
          <a:xfrm>
            <a:off x="7495086" y="2017204"/>
            <a:ext cx="3576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前后向空间平滑算法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6D7FDAB-CFBE-4168-B5DC-4DA0F3417F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21" y="2593130"/>
            <a:ext cx="3240000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4434FDE1-A7CA-4D39-8650-9DA1ED7E96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25" y="2666244"/>
            <a:ext cx="3232465" cy="324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F732098-5846-4F9C-9A2C-51C0ED36BC58}"/>
              </a:ext>
            </a:extLst>
          </p:cNvPr>
          <p:cNvSpPr txBox="1"/>
          <p:nvPr/>
        </p:nvSpPr>
        <p:spPr>
          <a:xfrm>
            <a:off x="2942199" y="1334248"/>
            <a:ext cx="1601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MUSIC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CC3E7C66-0B2B-4040-BD9F-77C57EB3D460}"/>
              </a:ext>
            </a:extLst>
          </p:cNvPr>
          <p:cNvSpPr txBox="1"/>
          <p:nvPr/>
        </p:nvSpPr>
        <p:spPr>
          <a:xfrm>
            <a:off x="2864419" y="1887298"/>
            <a:ext cx="1512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空间谱搜索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28B5B2"/>
                </a:solidFill>
                <a:latin typeface="Calibri" panose="020F0502020204030204" pitchFamily="34" charset="0"/>
              </a:rPr>
              <a:t>DOA Algorithms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359D8CF-8F53-4087-ACAE-EF1FEA19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11" y="1308502"/>
            <a:ext cx="5478890" cy="46399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BD11F97-3CCD-46DF-9A9E-48F8BAD29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55"/>
          <a:stretch/>
        </p:blipFill>
        <p:spPr>
          <a:xfrm>
            <a:off x="7484165" y="1222513"/>
            <a:ext cx="3437275" cy="25653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65C30CB-F758-4FB0-8D83-051BD0FB3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869" y="3932432"/>
            <a:ext cx="4178646" cy="213029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9F098EC7-4076-429B-9FFF-9DD81B6BBCB3}"/>
              </a:ext>
            </a:extLst>
          </p:cNvPr>
          <p:cNvCxnSpPr/>
          <p:nvPr/>
        </p:nvCxnSpPr>
        <p:spPr>
          <a:xfrm flipV="1">
            <a:off x="3796748" y="3718317"/>
            <a:ext cx="0" cy="1778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5A3D022D-57D7-4760-867A-67CF83D4ED84}"/>
              </a:ext>
            </a:extLst>
          </p:cNvPr>
          <p:cNvSpPr txBox="1"/>
          <p:nvPr/>
        </p:nvSpPr>
        <p:spPr>
          <a:xfrm>
            <a:off x="3902633" y="5188123"/>
            <a:ext cx="156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接收机位置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3782EE1A-C91B-4FC4-B631-045100B0ABD3}"/>
              </a:ext>
            </a:extLst>
          </p:cNvPr>
          <p:cNvSpPr txBox="1"/>
          <p:nvPr/>
        </p:nvSpPr>
        <p:spPr>
          <a:xfrm>
            <a:off x="2090591" y="3151292"/>
            <a:ext cx="156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基站大概位置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DE95284D-9C78-45AE-86C8-370F8B954F60}"/>
              </a:ext>
            </a:extLst>
          </p:cNvPr>
          <p:cNvSpPr txBox="1"/>
          <p:nvPr/>
        </p:nvSpPr>
        <p:spPr>
          <a:xfrm>
            <a:off x="1423865" y="5121614"/>
            <a:ext cx="156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专家公寓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F4814553-EC90-4855-A001-73972AFB95CB}"/>
              </a:ext>
            </a:extLst>
          </p:cNvPr>
          <p:cNvSpPr txBox="1"/>
          <p:nvPr/>
        </p:nvSpPr>
        <p:spPr>
          <a:xfrm>
            <a:off x="4684942" y="1871356"/>
            <a:ext cx="156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新生宿舍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5AEE529A-C11E-4B5F-8027-36D3F7D44888}"/>
              </a:ext>
            </a:extLst>
          </p:cNvPr>
          <p:cNvSpPr/>
          <p:nvPr/>
        </p:nvSpPr>
        <p:spPr>
          <a:xfrm>
            <a:off x="3744822" y="3529105"/>
            <a:ext cx="119270" cy="1490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365CE9D8-3FC8-4568-BD8B-0108ACB3351B}"/>
              </a:ext>
            </a:extLst>
          </p:cNvPr>
          <p:cNvSpPr/>
          <p:nvPr/>
        </p:nvSpPr>
        <p:spPr>
          <a:xfrm>
            <a:off x="3748463" y="5557220"/>
            <a:ext cx="96569" cy="9536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="" xmlns:a16="http://schemas.microsoft.com/office/drawing/2014/main" id="{BACA5A1D-A5D6-459F-A2A5-C9C03F078408}"/>
              </a:ext>
            </a:extLst>
          </p:cNvPr>
          <p:cNvCxnSpPr>
            <a:cxnSpLocks/>
          </p:cNvCxnSpPr>
          <p:nvPr/>
        </p:nvCxnSpPr>
        <p:spPr>
          <a:xfrm flipV="1">
            <a:off x="3850879" y="3151292"/>
            <a:ext cx="907093" cy="245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="" xmlns:a16="http://schemas.microsoft.com/office/drawing/2014/main" id="{992255E2-5087-43BA-9A64-538F3B690EBF}"/>
              </a:ext>
            </a:extLst>
          </p:cNvPr>
          <p:cNvCxnSpPr>
            <a:cxnSpLocks/>
          </p:cNvCxnSpPr>
          <p:nvPr/>
        </p:nvCxnSpPr>
        <p:spPr>
          <a:xfrm flipH="1" flipV="1">
            <a:off x="2465063" y="4158971"/>
            <a:ext cx="1260168" cy="1370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="" xmlns:a16="http://schemas.microsoft.com/office/drawing/2014/main" id="{0A2AA2F8-DAF7-4364-A0E7-B584BA64948E}"/>
              </a:ext>
            </a:extLst>
          </p:cNvPr>
          <p:cNvCxnSpPr>
            <a:cxnSpLocks/>
          </p:cNvCxnSpPr>
          <p:nvPr/>
        </p:nvCxnSpPr>
        <p:spPr>
          <a:xfrm flipV="1">
            <a:off x="4019582" y="4895024"/>
            <a:ext cx="1671095" cy="60239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58D55252-E95D-4BAB-8A02-A9816DC39EF7}"/>
              </a:ext>
            </a:extLst>
          </p:cNvPr>
          <p:cNvSpPr txBox="1"/>
          <p:nvPr/>
        </p:nvSpPr>
        <p:spPr>
          <a:xfrm>
            <a:off x="5408440" y="4999074"/>
            <a:ext cx="156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慧园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="" xmlns:a16="http://schemas.microsoft.com/office/drawing/2014/main" id="{F3129FC8-15D0-45DE-8D64-BE01547CB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79" y="1311301"/>
            <a:ext cx="1867130" cy="183999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DOA Algorithms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75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73"/>
            <a:ext cx="12192000" cy="6849653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613162" y="2081355"/>
            <a:ext cx="5049308" cy="1856483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lIns="121746" tIns="60864" rIns="121746" bIns="60864" anchor="ctr"/>
          <a:lstStyle/>
          <a:p>
            <a:pPr algn="ctr" defTabSz="1217436">
              <a:defRPr/>
            </a:pPr>
            <a:endParaRPr lang="zh-CN" altLang="en-US" sz="1200" kern="0">
              <a:solidFill>
                <a:prstClr val="white"/>
              </a:solidFill>
              <a:latin typeface="Calibri"/>
              <a:ea typeface="幼圆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9598" y="1932317"/>
            <a:ext cx="1666204" cy="120774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9" name="直接连接符 8"/>
          <p:cNvCxnSpPr/>
          <p:nvPr/>
        </p:nvCxnSpPr>
        <p:spPr>
          <a:xfrm flipH="1">
            <a:off x="4214002" y="2857500"/>
            <a:ext cx="1795734" cy="131668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0" name="TextBox 21"/>
          <p:cNvSpPr txBox="1"/>
          <p:nvPr/>
        </p:nvSpPr>
        <p:spPr>
          <a:xfrm>
            <a:off x="2061634" y="2147314"/>
            <a:ext cx="2152368" cy="615171"/>
          </a:xfrm>
          <a:prstGeom prst="rect">
            <a:avLst/>
          </a:prstGeom>
          <a:noFill/>
        </p:spPr>
        <p:txBody>
          <a:bodyPr wrap="square" lIns="121581" tIns="60768" rIns="121581" bIns="60768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Third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6559" y="2615925"/>
            <a:ext cx="3942641" cy="1354211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Range-Doppler Calculation</a:t>
            </a:r>
          </a:p>
        </p:txBody>
      </p:sp>
      <p:pic>
        <p:nvPicPr>
          <p:cNvPr id="13" name="图形 5">
            <a:extLst>
              <a:ext uri="{FF2B5EF4-FFF2-40B4-BE49-F238E27FC236}">
                <a16:creationId xmlns:a16="http://schemas.microsoft.com/office/drawing/2014/main" xmlns="" id="{1EB135B1-7C29-4F1A-AB21-C8700357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59" y="351138"/>
            <a:ext cx="4217199" cy="562293"/>
          </a:xfrm>
          <a:prstGeom prst="rect">
            <a:avLst/>
          </a:prstGeom>
        </p:spPr>
      </p:pic>
      <p:sp>
        <p:nvSpPr>
          <p:cNvPr id="14" name="箭头: 五边形 20">
            <a:extLst>
              <a:ext uri="{FF2B5EF4-FFF2-40B4-BE49-F238E27FC236}">
                <a16:creationId xmlns:a16="http://schemas.microsoft.com/office/drawing/2014/main" xmlns="" id="{5131FCE6-FBF9-4D4D-9926-96FF6B9BEA53}"/>
              </a:ext>
            </a:extLst>
          </p:cNvPr>
          <p:cNvSpPr/>
          <p:nvPr/>
        </p:nvSpPr>
        <p:spPr>
          <a:xfrm rot="5400000">
            <a:off x="-51547" y="346229"/>
            <a:ext cx="1234440" cy="76581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15" name="图形 9">
            <a:extLst>
              <a:ext uri="{FF2B5EF4-FFF2-40B4-BE49-F238E27FC236}">
                <a16:creationId xmlns:a16="http://schemas.microsoft.com/office/drawing/2014/main" xmlns="" id="{CD48BD1B-6EF0-4E68-8AAF-3994B9C5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9" y="273524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7C8909B2-00B8-4450-8843-151535FF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93" y="1373759"/>
            <a:ext cx="10006214" cy="452014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2C639D91-71B2-4D18-AF2F-77E20EF5BDE3}"/>
              </a:ext>
            </a:extLst>
          </p:cNvPr>
          <p:cNvSpPr txBox="1"/>
          <p:nvPr/>
        </p:nvSpPr>
        <p:spPr>
          <a:xfrm>
            <a:off x="527611" y="6171684"/>
            <a:ext cx="29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From Rui Wang’s Lecture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Range-Doppler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Calculation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6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A04F98C-E54E-47E9-9DF8-08091DA131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0" y="1773349"/>
            <a:ext cx="5112002" cy="7857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96DFE520-18F7-4A6A-A142-A1F9AC8F0D1B}"/>
              </a:ext>
            </a:extLst>
          </p:cNvPr>
          <p:cNvSpPr txBox="1"/>
          <p:nvPr/>
        </p:nvSpPr>
        <p:spPr>
          <a:xfrm>
            <a:off x="750694" y="1904597"/>
            <a:ext cx="3806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Ambiguity Function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65705B9-431D-4617-8ABE-A99BEA7365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0554" y="2559064"/>
            <a:ext cx="7032898" cy="323244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Range-Doppler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Calculation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6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888CA5E-0525-43F6-9537-485D40B022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1" y="1928189"/>
            <a:ext cx="3463838" cy="34719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E356787-B834-49ED-991B-A3AA1C36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1" y="2125144"/>
            <a:ext cx="6038337" cy="3078003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Range-Doppler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Calculation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67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96DFE520-18F7-4A6A-A142-A1F9AC8F0D1B}"/>
              </a:ext>
            </a:extLst>
          </p:cNvPr>
          <p:cNvSpPr txBox="1"/>
          <p:nvPr/>
        </p:nvSpPr>
        <p:spPr>
          <a:xfrm>
            <a:off x="2298386" y="1494606"/>
            <a:ext cx="2287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Deg = -20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39482383-B161-4D27-88E3-516008B7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938" y="2200734"/>
            <a:ext cx="480000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1750DEC-02FB-42B8-BD22-B066DF1A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27" y="2200734"/>
            <a:ext cx="4800000" cy="36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565535A-0104-49FD-8C70-0C21C8269CCD}"/>
              </a:ext>
            </a:extLst>
          </p:cNvPr>
          <p:cNvSpPr txBox="1"/>
          <p:nvPr/>
        </p:nvSpPr>
        <p:spPr>
          <a:xfrm>
            <a:off x="7913379" y="1494545"/>
            <a:ext cx="2287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Deg = 30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Range-Doppler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Calculation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3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73"/>
            <a:ext cx="12192000" cy="6849653"/>
          </a:xfrm>
          <a:prstGeom prst="rect">
            <a:avLst/>
          </a:prstGeom>
        </p:spPr>
      </p:pic>
      <p:sp>
        <p:nvSpPr>
          <p:cNvPr id="8" name="平行四边形 7"/>
          <p:cNvSpPr/>
          <p:nvPr/>
        </p:nvSpPr>
        <p:spPr>
          <a:xfrm flipH="1" flipV="1">
            <a:off x="2187992" y="54573"/>
            <a:ext cx="9451557" cy="6857999"/>
          </a:xfrm>
          <a:prstGeom prst="parallelogram">
            <a:avLst>
              <a:gd name="adj" fmla="val 31935"/>
            </a:avLst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01955" y="1307100"/>
            <a:ext cx="41887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DOA Tech Background</a:t>
            </a:r>
          </a:p>
        </p:txBody>
      </p:sp>
      <p:sp>
        <p:nvSpPr>
          <p:cNvPr id="10" name="平行四边形 9"/>
          <p:cNvSpPr/>
          <p:nvPr/>
        </p:nvSpPr>
        <p:spPr>
          <a:xfrm flipH="1" flipV="1">
            <a:off x="3886531" y="774813"/>
            <a:ext cx="6705269" cy="5524274"/>
          </a:xfrm>
          <a:prstGeom prst="parallelogram">
            <a:avLst>
              <a:gd name="adj" fmla="val 32170"/>
            </a:avLst>
          </a:prstGeom>
          <a:noFill/>
          <a:ln w="3810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613798" y="2111889"/>
            <a:ext cx="900000" cy="900000"/>
          </a:xfrm>
          <a:prstGeom prst="ellipse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3329" y="2269501"/>
            <a:ext cx="3259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DOA Algorithms</a:t>
            </a:r>
          </a:p>
        </p:txBody>
      </p:sp>
      <p:sp>
        <p:nvSpPr>
          <p:cNvPr id="13" name="矩形 12"/>
          <p:cNvSpPr/>
          <p:nvPr/>
        </p:nvSpPr>
        <p:spPr>
          <a:xfrm>
            <a:off x="4657340" y="2262029"/>
            <a:ext cx="8153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02</a:t>
            </a:r>
          </a:p>
        </p:txBody>
      </p:sp>
      <p:sp>
        <p:nvSpPr>
          <p:cNvPr id="14" name="椭圆 13"/>
          <p:cNvSpPr/>
          <p:nvPr/>
        </p:nvSpPr>
        <p:spPr>
          <a:xfrm>
            <a:off x="4276533" y="3117363"/>
            <a:ext cx="900000" cy="900000"/>
          </a:xfrm>
          <a:prstGeom prst="ellipse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24164" y="3102873"/>
            <a:ext cx="40468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Range-Doppler Calculation</a:t>
            </a:r>
          </a:p>
        </p:txBody>
      </p:sp>
      <p:sp>
        <p:nvSpPr>
          <p:cNvPr id="17" name="矩形 16"/>
          <p:cNvSpPr/>
          <p:nvPr/>
        </p:nvSpPr>
        <p:spPr>
          <a:xfrm>
            <a:off x="4320075" y="3267503"/>
            <a:ext cx="8153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03</a:t>
            </a:r>
          </a:p>
        </p:txBody>
      </p:sp>
      <p:sp>
        <p:nvSpPr>
          <p:cNvPr id="21" name="椭圆 20"/>
          <p:cNvSpPr/>
          <p:nvPr/>
        </p:nvSpPr>
        <p:spPr>
          <a:xfrm>
            <a:off x="4018579" y="4125449"/>
            <a:ext cx="900000" cy="900000"/>
          </a:xfrm>
          <a:prstGeom prst="ellipse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30136" y="4362261"/>
            <a:ext cx="49933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Experience Detail</a:t>
            </a:r>
            <a:endParaRPr lang="en-US" altLang="zh-CN" sz="32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062121" y="4275589"/>
            <a:ext cx="8153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04</a:t>
            </a:r>
          </a:p>
        </p:txBody>
      </p:sp>
      <p:sp>
        <p:nvSpPr>
          <p:cNvPr id="24" name="椭圆 23"/>
          <p:cNvSpPr/>
          <p:nvPr/>
        </p:nvSpPr>
        <p:spPr>
          <a:xfrm>
            <a:off x="4875037" y="1149488"/>
            <a:ext cx="900000" cy="900000"/>
          </a:xfrm>
          <a:prstGeom prst="ellipse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18579" y="1299628"/>
            <a:ext cx="8153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01</a:t>
            </a:r>
          </a:p>
        </p:txBody>
      </p:sp>
      <p:sp>
        <p:nvSpPr>
          <p:cNvPr id="26" name="矩形 25"/>
          <p:cNvSpPr/>
          <p:nvPr/>
        </p:nvSpPr>
        <p:spPr>
          <a:xfrm>
            <a:off x="410384" y="1003508"/>
            <a:ext cx="3624356" cy="809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27" name="椭圆 26"/>
          <p:cNvSpPr/>
          <p:nvPr/>
        </p:nvSpPr>
        <p:spPr>
          <a:xfrm>
            <a:off x="3716275" y="5176561"/>
            <a:ext cx="900000" cy="900000"/>
          </a:xfrm>
          <a:prstGeom prst="ellipse">
            <a:avLst/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44856" y="5334173"/>
            <a:ext cx="49933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Conclusion</a:t>
            </a:r>
            <a:endParaRPr lang="en-US" altLang="zh-CN" sz="32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59817" y="5326701"/>
            <a:ext cx="8153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smtClean="0">
                <a:cs typeface="+mn-ea"/>
                <a:sym typeface="+mn-lt"/>
              </a:rPr>
              <a:t>05</a:t>
            </a:r>
            <a:endParaRPr lang="en-US" altLang="zh-CN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19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96DFE520-18F7-4A6A-A142-A1F9AC8F0D1B}"/>
              </a:ext>
            </a:extLst>
          </p:cNvPr>
          <p:cNvSpPr txBox="1"/>
          <p:nvPr/>
        </p:nvSpPr>
        <p:spPr>
          <a:xfrm>
            <a:off x="9066318" y="1779620"/>
            <a:ext cx="2287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Deg = 31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39482383-B161-4D27-88E3-516008B7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24" y="2559219"/>
            <a:ext cx="3600000" cy="27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565535A-0104-49FD-8C70-0C21C8269CCD}"/>
              </a:ext>
            </a:extLst>
          </p:cNvPr>
          <p:cNvSpPr txBox="1"/>
          <p:nvPr/>
        </p:nvSpPr>
        <p:spPr>
          <a:xfrm>
            <a:off x="5206024" y="1779620"/>
            <a:ext cx="2287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Deg = 30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42F4047-7484-454D-B6C9-735F73C4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197" y="2559219"/>
            <a:ext cx="3600000" cy="27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3E20755B-059F-4C0D-A317-E937ADBF1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00" y="2559219"/>
            <a:ext cx="3600000" cy="270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21B6F8F-EC41-4717-9E3E-77CE6712879E}"/>
              </a:ext>
            </a:extLst>
          </p:cNvPr>
          <p:cNvSpPr txBox="1"/>
          <p:nvPr/>
        </p:nvSpPr>
        <p:spPr>
          <a:xfrm>
            <a:off x="1267414" y="1749043"/>
            <a:ext cx="2287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Deg = 29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Range-Doppler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Calculation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A04F98C-E54E-47E9-9DF8-08091DA1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34" y="1372930"/>
            <a:ext cx="5112002" cy="7857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96DFE520-18F7-4A6A-A142-A1F9AC8F0D1B}"/>
              </a:ext>
            </a:extLst>
          </p:cNvPr>
          <p:cNvSpPr txBox="1"/>
          <p:nvPr/>
        </p:nvSpPr>
        <p:spPr>
          <a:xfrm>
            <a:off x="704338" y="1504177"/>
            <a:ext cx="3806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Ambiguity Function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4295C6FC-2A5C-41B3-B3AC-9817EF39C4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58" y="2276011"/>
            <a:ext cx="5232042" cy="38293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4B40C27-93DB-4A04-8724-EF90CB1093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" t="17494"/>
          <a:stretch/>
        </p:blipFill>
        <p:spPr>
          <a:xfrm>
            <a:off x="6491720" y="2302744"/>
            <a:ext cx="5035104" cy="380257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Range-Doppler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Calculation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28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73"/>
            <a:ext cx="12192000" cy="6849653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613162" y="2081355"/>
            <a:ext cx="5049308" cy="1856483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lIns="121746" tIns="60864" rIns="121746" bIns="60864" anchor="ctr"/>
          <a:lstStyle/>
          <a:p>
            <a:pPr algn="ctr" defTabSz="1217436">
              <a:defRPr/>
            </a:pPr>
            <a:endParaRPr lang="zh-CN" altLang="en-US" sz="1200" kern="0">
              <a:solidFill>
                <a:prstClr val="white"/>
              </a:solidFill>
              <a:latin typeface="Calibri"/>
              <a:ea typeface="幼圆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9598" y="1932317"/>
            <a:ext cx="1666204" cy="120774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9" name="直接连接符 8"/>
          <p:cNvCxnSpPr/>
          <p:nvPr/>
        </p:nvCxnSpPr>
        <p:spPr>
          <a:xfrm flipH="1">
            <a:off x="4214002" y="2857500"/>
            <a:ext cx="1795734" cy="131668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0" name="TextBox 21"/>
          <p:cNvSpPr txBox="1"/>
          <p:nvPr/>
        </p:nvSpPr>
        <p:spPr>
          <a:xfrm>
            <a:off x="2061634" y="2147314"/>
            <a:ext cx="2152368" cy="615171"/>
          </a:xfrm>
          <a:prstGeom prst="rect">
            <a:avLst/>
          </a:prstGeom>
          <a:noFill/>
        </p:spPr>
        <p:txBody>
          <a:bodyPr wrap="square" lIns="121581" tIns="60768" rIns="121581" bIns="60768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ourth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6559" y="2615925"/>
            <a:ext cx="3942641" cy="1354211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Experience Detail</a:t>
            </a:r>
          </a:p>
        </p:txBody>
      </p:sp>
      <p:pic>
        <p:nvPicPr>
          <p:cNvPr id="13" name="图形 5">
            <a:extLst>
              <a:ext uri="{FF2B5EF4-FFF2-40B4-BE49-F238E27FC236}">
                <a16:creationId xmlns:a16="http://schemas.microsoft.com/office/drawing/2014/main" xmlns="" id="{1EB135B1-7C29-4F1A-AB21-C8700357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59" y="351138"/>
            <a:ext cx="4217199" cy="562293"/>
          </a:xfrm>
          <a:prstGeom prst="rect">
            <a:avLst/>
          </a:prstGeom>
        </p:spPr>
      </p:pic>
      <p:sp>
        <p:nvSpPr>
          <p:cNvPr id="14" name="箭头: 五边形 20">
            <a:extLst>
              <a:ext uri="{FF2B5EF4-FFF2-40B4-BE49-F238E27FC236}">
                <a16:creationId xmlns:a16="http://schemas.microsoft.com/office/drawing/2014/main" xmlns="" id="{5131FCE6-FBF9-4D4D-9926-96FF6B9BEA53}"/>
              </a:ext>
            </a:extLst>
          </p:cNvPr>
          <p:cNvSpPr/>
          <p:nvPr/>
        </p:nvSpPr>
        <p:spPr>
          <a:xfrm rot="5400000">
            <a:off x="-51547" y="346229"/>
            <a:ext cx="1234440" cy="76581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15" name="图形 9">
            <a:extLst>
              <a:ext uri="{FF2B5EF4-FFF2-40B4-BE49-F238E27FC236}">
                <a16:creationId xmlns:a16="http://schemas.microsoft.com/office/drawing/2014/main" xmlns="" id="{CD48BD1B-6EF0-4E68-8AAF-3994B9C5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9" y="273524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73"/>
            <a:ext cx="12192000" cy="6849653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613162" y="2081355"/>
            <a:ext cx="5049308" cy="1856483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lIns="121746" tIns="60864" rIns="121746" bIns="60864" anchor="ctr"/>
          <a:lstStyle/>
          <a:p>
            <a:pPr algn="ctr" defTabSz="1217436">
              <a:defRPr/>
            </a:pPr>
            <a:endParaRPr lang="zh-CN" altLang="en-US" sz="1200" kern="0">
              <a:solidFill>
                <a:prstClr val="white"/>
              </a:solidFill>
              <a:latin typeface="Calibri"/>
              <a:ea typeface="幼圆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9598" y="1932317"/>
            <a:ext cx="1666204" cy="120774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9" name="直接连接符 8"/>
          <p:cNvCxnSpPr/>
          <p:nvPr/>
        </p:nvCxnSpPr>
        <p:spPr>
          <a:xfrm flipH="1">
            <a:off x="4214002" y="2857500"/>
            <a:ext cx="1795734" cy="131668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0" name="TextBox 21"/>
          <p:cNvSpPr txBox="1"/>
          <p:nvPr/>
        </p:nvSpPr>
        <p:spPr>
          <a:xfrm>
            <a:off x="2061634" y="2147314"/>
            <a:ext cx="2152368" cy="615171"/>
          </a:xfrm>
          <a:prstGeom prst="rect">
            <a:avLst/>
          </a:prstGeom>
          <a:noFill/>
        </p:spPr>
        <p:txBody>
          <a:bodyPr wrap="square" lIns="121581" tIns="60768" rIns="121581" bIns="60768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6559" y="2615925"/>
            <a:ext cx="3942641" cy="1354211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DOA Tech Background</a:t>
            </a:r>
          </a:p>
        </p:txBody>
      </p:sp>
      <p:pic>
        <p:nvPicPr>
          <p:cNvPr id="13" name="图形 5">
            <a:extLst>
              <a:ext uri="{FF2B5EF4-FFF2-40B4-BE49-F238E27FC236}">
                <a16:creationId xmlns:a16="http://schemas.microsoft.com/office/drawing/2014/main" xmlns="" id="{1EB135B1-7C29-4F1A-AB21-C8700357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59" y="351138"/>
            <a:ext cx="4217199" cy="562293"/>
          </a:xfrm>
          <a:prstGeom prst="rect">
            <a:avLst/>
          </a:prstGeom>
        </p:spPr>
      </p:pic>
      <p:sp>
        <p:nvSpPr>
          <p:cNvPr id="14" name="箭头: 五边形 20">
            <a:extLst>
              <a:ext uri="{FF2B5EF4-FFF2-40B4-BE49-F238E27FC236}">
                <a16:creationId xmlns:a16="http://schemas.microsoft.com/office/drawing/2014/main" xmlns="" id="{5131FCE6-FBF9-4D4D-9926-96FF6B9BEA53}"/>
              </a:ext>
            </a:extLst>
          </p:cNvPr>
          <p:cNvSpPr/>
          <p:nvPr/>
        </p:nvSpPr>
        <p:spPr>
          <a:xfrm rot="5400000">
            <a:off x="-51547" y="346229"/>
            <a:ext cx="1234440" cy="76581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15" name="图形 9">
            <a:extLst>
              <a:ext uri="{FF2B5EF4-FFF2-40B4-BE49-F238E27FC236}">
                <a16:creationId xmlns:a16="http://schemas.microsoft.com/office/drawing/2014/main" xmlns="" id="{CD48BD1B-6EF0-4E68-8AAF-3994B9C5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9" y="273524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538FD91-6A7E-4B4C-9C6A-DBCC95D78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124" y="-126912"/>
            <a:ext cx="9144000" cy="1224101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DOA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Tech </a:t>
            </a:r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Background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3112" y="1199986"/>
            <a:ext cx="690512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Direction of arrival estimation is an active field in array signal processing</a:t>
            </a:r>
            <a:r>
              <a:rPr lang="en-US" altLang="zh-CN" sz="2400" dirty="0" smtClean="0"/>
              <a:t>.</a:t>
            </a:r>
          </a:p>
          <a:p>
            <a:endParaRPr lang="en-US" altLang="zh-CN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It has broad application value in the fields of communication, radar , exploration  and navigation. </a:t>
            </a:r>
          </a:p>
          <a:p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This article focuses on the engineering application of DOA estimation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16" y="689641"/>
            <a:ext cx="4234709" cy="598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752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538FD91-6A7E-4B4C-9C6A-DBCC95D78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124" y="-126912"/>
            <a:ext cx="9144000" cy="1224101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DOA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Tech </a:t>
            </a:r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Background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3111" y="1788522"/>
            <a:ext cx="52776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KerberosSDR</a:t>
            </a:r>
            <a:r>
              <a:rPr lang="en-US" altLang="zh-CN" sz="2400" dirty="0"/>
              <a:t> is a new 4-input Coherent RTL-SDR</a:t>
            </a:r>
            <a:r>
              <a:rPr lang="en-US" altLang="zh-CN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It can receive radio frequency signals from 25MHz to 1.75GHz in space and convert it to baseband.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zh-CN" altLang="en-US" sz="2800" dirty="0"/>
          </a:p>
        </p:txBody>
      </p:sp>
      <p:pic>
        <p:nvPicPr>
          <p:cNvPr id="2050" name="Picture 2" descr="https://imgconvert.csdnimg.cn/aHR0cHM6Ly9pbWcyMDE4LmNuYmxvZ3MuY29tL2Jsb2cvNTMzOTMzLzIwMTgxMi81MzM5MzMtMjAxODEyMDYxNjI5NTI2NjEtOTg4ODYyMjA3LnBuZw?x-oss-process=image/format,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748" y="1105549"/>
            <a:ext cx="5943600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692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538FD91-6A7E-4B4C-9C6A-DBCC95D78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124" y="-126912"/>
            <a:ext cx="9144000" cy="1224101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DOA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Tech </a:t>
            </a:r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Background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8092" y="1155918"/>
            <a:ext cx="527761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 The four signal receiving channels share a clock source, and the four digital signals communicate with the Raspberry Pi through a USB HUB</a:t>
            </a:r>
            <a:r>
              <a:rPr lang="en-US" altLang="zh-CN" sz="2400" dirty="0" smtClean="0"/>
              <a:t>.</a:t>
            </a:r>
          </a:p>
          <a:p>
            <a:endParaRPr lang="en-US" altLang="zh-CN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Run the signal processing algorithm on the Raspberry Pi and display the DOA estimation result and signal strength in real time through the web page. 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7" y="1673503"/>
            <a:ext cx="5751435" cy="32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0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538FD91-6A7E-4B4C-9C6A-DBCC95D78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124" y="-126912"/>
            <a:ext cx="9144000" cy="1224101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DOA </a:t>
            </a:r>
            <a:r>
              <a:rPr lang="en-US" altLang="zh-CN" sz="3600" b="1" dirty="0">
                <a:solidFill>
                  <a:srgbClr val="28B5B2"/>
                </a:solidFill>
                <a:latin typeface="Calibri" panose="020F0502020204030204" pitchFamily="34" charset="0"/>
              </a:rPr>
              <a:t>Tech </a:t>
            </a:r>
            <a:r>
              <a:rPr lang="en-US" altLang="zh-CN" sz="3600" b="1" dirty="0" smtClean="0">
                <a:solidFill>
                  <a:srgbClr val="28B5B2"/>
                </a:solidFill>
                <a:latin typeface="Calibri" panose="020F0502020204030204" pitchFamily="34" charset="0"/>
              </a:rPr>
              <a:t>Background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8092" y="1155918"/>
            <a:ext cx="52776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The communication frequency between the UAV and the remote control in this experiment is 2.400- 2.4835 </a:t>
            </a:r>
            <a:r>
              <a:rPr lang="en-US" altLang="zh-CN" sz="2400" dirty="0" smtClean="0"/>
              <a:t>GHz</a:t>
            </a:r>
          </a:p>
          <a:p>
            <a:endParaRPr lang="en-US" altLang="zh-CN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The UAV equipped with a FM transceiver hovers in the air, so as to ensure that the signal sent by the FM transceiver is not blocked by obstacles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zh-CN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00" y="1634161"/>
            <a:ext cx="4933950" cy="369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193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73"/>
            <a:ext cx="12192000" cy="6849653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613162" y="2081355"/>
            <a:ext cx="5049308" cy="1856483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lIns="121746" tIns="60864" rIns="121746" bIns="60864" anchor="ctr"/>
          <a:lstStyle/>
          <a:p>
            <a:pPr algn="ctr" defTabSz="1217436">
              <a:defRPr/>
            </a:pPr>
            <a:endParaRPr lang="zh-CN" altLang="en-US" sz="1200" kern="0">
              <a:solidFill>
                <a:prstClr val="white"/>
              </a:solidFill>
              <a:latin typeface="Calibri"/>
              <a:ea typeface="幼圆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9598" y="1932317"/>
            <a:ext cx="1666204" cy="120774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9" name="直接连接符 8"/>
          <p:cNvCxnSpPr/>
          <p:nvPr/>
        </p:nvCxnSpPr>
        <p:spPr>
          <a:xfrm flipH="1">
            <a:off x="4214002" y="2857500"/>
            <a:ext cx="1795734" cy="131668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0" name="TextBox 21"/>
          <p:cNvSpPr txBox="1"/>
          <p:nvPr/>
        </p:nvSpPr>
        <p:spPr>
          <a:xfrm>
            <a:off x="2061634" y="2147314"/>
            <a:ext cx="2152368" cy="615171"/>
          </a:xfrm>
          <a:prstGeom prst="rect">
            <a:avLst/>
          </a:prstGeom>
          <a:noFill/>
        </p:spPr>
        <p:txBody>
          <a:bodyPr wrap="square" lIns="121581" tIns="60768" rIns="121581" bIns="60768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Second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578" y="2857500"/>
            <a:ext cx="4080621" cy="738658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DOA Algorithms</a:t>
            </a:r>
          </a:p>
        </p:txBody>
      </p:sp>
      <p:pic>
        <p:nvPicPr>
          <p:cNvPr id="13" name="图形 5">
            <a:extLst>
              <a:ext uri="{FF2B5EF4-FFF2-40B4-BE49-F238E27FC236}">
                <a16:creationId xmlns:a16="http://schemas.microsoft.com/office/drawing/2014/main" xmlns="" id="{1EB135B1-7C29-4F1A-AB21-C8700357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59" y="351138"/>
            <a:ext cx="4217199" cy="562293"/>
          </a:xfrm>
          <a:prstGeom prst="rect">
            <a:avLst/>
          </a:prstGeom>
        </p:spPr>
      </p:pic>
      <p:sp>
        <p:nvSpPr>
          <p:cNvPr id="14" name="箭头: 五边形 20">
            <a:extLst>
              <a:ext uri="{FF2B5EF4-FFF2-40B4-BE49-F238E27FC236}">
                <a16:creationId xmlns:a16="http://schemas.microsoft.com/office/drawing/2014/main" xmlns="" id="{5131FCE6-FBF9-4D4D-9926-96FF6B9BEA53}"/>
              </a:ext>
            </a:extLst>
          </p:cNvPr>
          <p:cNvSpPr/>
          <p:nvPr/>
        </p:nvSpPr>
        <p:spPr>
          <a:xfrm rot="5400000">
            <a:off x="-51547" y="346229"/>
            <a:ext cx="1234440" cy="76581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15" name="图形 9">
            <a:extLst>
              <a:ext uri="{FF2B5EF4-FFF2-40B4-BE49-F238E27FC236}">
                <a16:creationId xmlns:a16="http://schemas.microsoft.com/office/drawing/2014/main" xmlns="" id="{CD48BD1B-6EF0-4E68-8AAF-3994B9C5F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9" y="273524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0401D-D01F-4C83-96FB-E3BC4EC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11CF7-3CEA-4476-AA1D-FDB53D59C6A7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140D7B38-9882-4E1F-B17D-DE05B21C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Week 15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AD065B66-B40A-4B6D-BB34-2C7FB5B9605B}"/>
              </a:ext>
            </a:extLst>
          </p:cNvPr>
          <p:cNvSpPr/>
          <p:nvPr/>
        </p:nvSpPr>
        <p:spPr>
          <a:xfrm>
            <a:off x="972062" y="1462088"/>
            <a:ext cx="1563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</a:t>
            </a:r>
            <a:endParaRPr lang="en" altLang="zh-CN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798A762-02A5-4861-BA3B-8B0A0D3C12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3496" y="2866512"/>
            <a:ext cx="4302744" cy="11249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11D25B43-15CD-4B61-9AB6-1915E19535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5705" y="4869838"/>
            <a:ext cx="2563606" cy="122814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ED8D700D-95D9-4CB1-BB9A-5B836B43F932}"/>
              </a:ext>
            </a:extLst>
          </p:cNvPr>
          <p:cNvGrpSpPr/>
          <p:nvPr/>
        </p:nvGrpSpPr>
        <p:grpSpPr>
          <a:xfrm>
            <a:off x="3033496" y="2009766"/>
            <a:ext cx="5893705" cy="952544"/>
            <a:chOff x="1087010" y="2186404"/>
            <a:chExt cx="5893705" cy="952544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22CD8ACC-181F-4FAB-92A9-7C006417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7010" y="2386863"/>
              <a:ext cx="2339099" cy="58477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EBE0AAF3-AB43-4A31-8775-635E262C1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96748" y="2186404"/>
              <a:ext cx="3183967" cy="95254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E4B14BFC-2B55-4C26-85B9-80F71172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26109" y="2449159"/>
              <a:ext cx="370639" cy="463298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132F2188-8279-404B-A711-E7818C7F16D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1267" y="4268779"/>
            <a:ext cx="4541332" cy="60105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63BE93B7-2FED-4608-A56B-395AA40975D5}"/>
              </a:ext>
            </a:extLst>
          </p:cNvPr>
          <p:cNvSpPr txBox="1"/>
          <p:nvPr/>
        </p:nvSpPr>
        <p:spPr>
          <a:xfrm>
            <a:off x="3240874" y="1578508"/>
            <a:ext cx="7389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利用了信号子空间和噪音子空间相互正交的性质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949BC315-A15A-4E82-8194-E38CF77D7FE5}"/>
              </a:ext>
            </a:extLst>
          </p:cNvPr>
          <p:cNvSpPr txBox="1"/>
          <p:nvPr/>
        </p:nvSpPr>
        <p:spPr>
          <a:xfrm>
            <a:off x="382439" y="2046863"/>
            <a:ext cx="3048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Multiple Signal Classification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87C3282D-1B82-4F18-AE4A-94FB0B7B57A2}"/>
              </a:ext>
            </a:extLst>
          </p:cNvPr>
          <p:cNvSpPr txBox="1"/>
          <p:nvPr/>
        </p:nvSpPr>
        <p:spPr>
          <a:xfrm>
            <a:off x="837724" y="2387093"/>
            <a:ext cx="1825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多信号分类算法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780BFB66-80CB-4290-AA81-FF6B0FB0D6C1}"/>
              </a:ext>
            </a:extLst>
          </p:cNvPr>
          <p:cNvSpPr txBox="1"/>
          <p:nvPr/>
        </p:nvSpPr>
        <p:spPr>
          <a:xfrm>
            <a:off x="161755" y="6097984"/>
            <a:ext cx="4459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https://blog.csdn.net/qq_36583373/article/details/109333087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="" xmlns:a16="http://schemas.microsoft.com/office/drawing/2014/main" id="{B2800C4A-3456-42BD-BB00-9A1DAEBD1E56}"/>
              </a:ext>
            </a:extLst>
          </p:cNvPr>
          <p:cNvSpPr txBox="1">
            <a:spLocks/>
          </p:cNvSpPr>
          <p:nvPr/>
        </p:nvSpPr>
        <p:spPr>
          <a:xfrm>
            <a:off x="732124" y="111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28B5B2"/>
                </a:solidFill>
                <a:latin typeface="Calibri" panose="020F0502020204030204" pitchFamily="34" charset="0"/>
              </a:rPr>
              <a:t>DOA Algorithms</a:t>
            </a:r>
            <a:endParaRPr lang="en-US" altLang="zh-CN" sz="3600" b="1" dirty="0">
              <a:solidFill>
                <a:srgbClr val="28B5B2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3B80958B-BD51-4259-8083-433D08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926"/>
          <a:stretch/>
        </p:blipFill>
        <p:spPr>
          <a:xfrm>
            <a:off x="-13252" y="6676373"/>
            <a:ext cx="12192000" cy="1995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536FA410-CA7B-4155-91AD-C1EFBF723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5388" y="485139"/>
            <a:ext cx="2358781" cy="5797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770405E0-9550-4A17-9425-E8D88562AA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570" y="170798"/>
            <a:ext cx="265554" cy="9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6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6372</TotalTime>
  <Words>547</Words>
  <Application>Microsoft Office PowerPoint</Application>
  <PresentationFormat>自定义</PresentationFormat>
  <Paragraphs>138</Paragraphs>
  <Slides>22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主题​​</vt:lpstr>
      <vt:lpstr>PowerPoint 演示文稿</vt:lpstr>
      <vt:lpstr>PowerPoint 演示文稿</vt:lpstr>
      <vt:lpstr>PowerPoint 演示文稿</vt:lpstr>
      <vt:lpstr>DOA Tech Background</vt:lpstr>
      <vt:lpstr>DOA Tech Background</vt:lpstr>
      <vt:lpstr>DOA Tech Background</vt:lpstr>
      <vt:lpstr>DOA Tech Background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zyy</cp:lastModifiedBy>
  <cp:revision>155</cp:revision>
  <dcterms:created xsi:type="dcterms:W3CDTF">2018-03-09T10:15:15Z</dcterms:created>
  <dcterms:modified xsi:type="dcterms:W3CDTF">2021-10-07T12:05:20Z</dcterms:modified>
</cp:coreProperties>
</file>